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7" r:id="rId2"/>
    <p:sldId id="260" r:id="rId3"/>
    <p:sldId id="258"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F52EB1DB-B6DF-4445-83F5-7DF3EDAAE2FA}" type="datetimeFigureOut">
              <a:rPr lang="ar-IQ" smtClean="0"/>
              <a:t>29/09/1442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168048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F52EB1DB-B6DF-4445-83F5-7DF3EDAAE2FA}" type="datetimeFigureOut">
              <a:rPr lang="ar-IQ" smtClean="0"/>
              <a:t>29/09/1442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363738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F52EB1DB-B6DF-4445-83F5-7DF3EDAAE2FA}" type="datetimeFigureOut">
              <a:rPr lang="ar-IQ" smtClean="0"/>
              <a:t>29/09/1442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2189990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F52EB1DB-B6DF-4445-83F5-7DF3EDAAE2FA}" type="datetimeFigureOut">
              <a:rPr lang="ar-IQ" smtClean="0"/>
              <a:t>29/09/1442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F0D8C1-D744-41EB-8D60-4DA5038DB6C6}" type="slidenum">
              <a:rPr lang="ar-IQ" smtClean="0"/>
              <a:t>‹#›</a:t>
            </a:fld>
            <a:endParaRPr lang="ar-IQ"/>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069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F52EB1DB-B6DF-4445-83F5-7DF3EDAAE2FA}" type="datetimeFigureOut">
              <a:rPr lang="ar-IQ" smtClean="0"/>
              <a:t>29/09/1442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4075975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F52EB1DB-B6DF-4445-83F5-7DF3EDAAE2FA}" type="datetimeFigureOut">
              <a:rPr lang="ar-IQ" smtClean="0"/>
              <a:t>29/09/1442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4258443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F52EB1DB-B6DF-4445-83F5-7DF3EDAAE2FA}" type="datetimeFigureOut">
              <a:rPr lang="ar-IQ" smtClean="0"/>
              <a:t>29/09/1442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102273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52EB1DB-B6DF-4445-83F5-7DF3EDAAE2FA}" type="datetimeFigureOut">
              <a:rPr lang="ar-IQ" smtClean="0"/>
              <a:t>29/09/1442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3302888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52EB1DB-B6DF-4445-83F5-7DF3EDAAE2FA}" type="datetimeFigureOut">
              <a:rPr lang="ar-IQ" smtClean="0"/>
              <a:t>29/09/1442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312472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52EB1DB-B6DF-4445-83F5-7DF3EDAAE2FA}" type="datetimeFigureOut">
              <a:rPr lang="ar-IQ" smtClean="0"/>
              <a:t>29/09/1442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164009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F52EB1DB-B6DF-4445-83F5-7DF3EDAAE2FA}" type="datetimeFigureOut">
              <a:rPr lang="ar-IQ" smtClean="0"/>
              <a:t>29/09/1442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374351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F52EB1DB-B6DF-4445-83F5-7DF3EDAAE2FA}" type="datetimeFigureOut">
              <a:rPr lang="ar-IQ" smtClean="0"/>
              <a:t>29/09/1442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52860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F52EB1DB-B6DF-4445-83F5-7DF3EDAAE2FA}" type="datetimeFigureOut">
              <a:rPr lang="ar-IQ" smtClean="0"/>
              <a:t>29/09/1442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407619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F52EB1DB-B6DF-4445-83F5-7DF3EDAAE2FA}" type="datetimeFigureOut">
              <a:rPr lang="ar-IQ" smtClean="0"/>
              <a:t>29/09/1442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425606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EB1DB-B6DF-4445-83F5-7DF3EDAAE2FA}" type="datetimeFigureOut">
              <a:rPr lang="ar-IQ" smtClean="0"/>
              <a:t>29/09/1442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2860981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F52EB1DB-B6DF-4445-83F5-7DF3EDAAE2FA}" type="datetimeFigureOut">
              <a:rPr lang="ar-IQ" smtClean="0"/>
              <a:t>29/09/1442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374766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F52EB1DB-B6DF-4445-83F5-7DF3EDAAE2FA}" type="datetimeFigureOut">
              <a:rPr lang="ar-IQ" smtClean="0"/>
              <a:t>29/09/1442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F0D8C1-D744-41EB-8D60-4DA5038DB6C6}" type="slidenum">
              <a:rPr lang="ar-IQ" smtClean="0"/>
              <a:t>‹#›</a:t>
            </a:fld>
            <a:endParaRPr lang="ar-IQ"/>
          </a:p>
        </p:txBody>
      </p:sp>
    </p:spTree>
    <p:extLst>
      <p:ext uri="{BB962C8B-B14F-4D97-AF65-F5344CB8AC3E}">
        <p14:creationId xmlns:p14="http://schemas.microsoft.com/office/powerpoint/2010/main" val="427836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F52EB1DB-B6DF-4445-83F5-7DF3EDAAE2FA}" type="datetimeFigureOut">
              <a:rPr lang="ar-IQ" smtClean="0"/>
              <a:t>29/09/1442</a:t>
            </a:fld>
            <a:endParaRPr lang="ar-IQ"/>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ar-IQ"/>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48F0D8C1-D744-41EB-8D60-4DA5038DB6C6}" type="slidenum">
              <a:rPr lang="ar-IQ" smtClean="0"/>
              <a:t>‹#›</a:t>
            </a:fld>
            <a:endParaRPr lang="ar-IQ"/>
          </a:p>
        </p:txBody>
      </p:sp>
    </p:spTree>
    <p:extLst>
      <p:ext uri="{BB962C8B-B14F-4D97-AF65-F5344CB8AC3E}">
        <p14:creationId xmlns:p14="http://schemas.microsoft.com/office/powerpoint/2010/main" val="1158540541"/>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ctr" defTabSz="457200" rtl="1"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06000" algn="r" defTabSz="457200" rtl="1"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r" defTabSz="457200" rtl="1"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r" defTabSz="457200" rtl="1"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68FB3FD-7C7D-487B-89E8-120D3349C2B7}"/>
              </a:ext>
            </a:extLst>
          </p:cNvPr>
          <p:cNvSpPr>
            <a:spLocks noGrp="1"/>
          </p:cNvSpPr>
          <p:nvPr>
            <p:ph type="title"/>
          </p:nvPr>
        </p:nvSpPr>
        <p:spPr>
          <a:xfrm>
            <a:off x="98474" y="-1"/>
            <a:ext cx="11929403" cy="3429001"/>
          </a:xfrm>
        </p:spPr>
        <p:txBody>
          <a:bodyPr>
            <a:noAutofit/>
          </a:bodyPr>
          <a:lstStyle/>
          <a:p>
            <a:pPr rtl="1"/>
            <a:br>
              <a:rPr lang="ar-IQ" b="1" dirty="0"/>
            </a:br>
            <a:r>
              <a:rPr lang="ar-IQ" sz="4400" b="1" dirty="0">
                <a:solidFill>
                  <a:srgbClr val="FFFF00"/>
                </a:solidFill>
              </a:rPr>
              <a:t>الابتداء</a:t>
            </a:r>
            <a:br>
              <a:rPr lang="ar-IQ" b="1" dirty="0">
                <a:solidFill>
                  <a:schemeClr val="tx1"/>
                </a:solidFill>
              </a:rPr>
            </a:br>
            <a:r>
              <a:rPr lang="ar-IQ" b="1" dirty="0">
                <a:solidFill>
                  <a:schemeClr val="tx1"/>
                </a:solidFill>
              </a:rPr>
              <a:t>مبتدأ زيد وعاذر خبر ... إن قلت زيد عاذر من اعتذر</a:t>
            </a:r>
            <a:br>
              <a:rPr lang="ar-IQ" b="1" dirty="0">
                <a:solidFill>
                  <a:schemeClr val="tx1"/>
                </a:solidFill>
              </a:rPr>
            </a:br>
            <a:r>
              <a:rPr lang="ar-IQ" b="1" dirty="0">
                <a:solidFill>
                  <a:schemeClr val="tx1"/>
                </a:solidFill>
              </a:rPr>
              <a:t>وأولٌ مبتدأٌ والثاني ... فاعلٌ أغنى في (أسارٍ ذانِ؟)</a:t>
            </a:r>
            <a:br>
              <a:rPr lang="ar-IQ" b="1" dirty="0">
                <a:solidFill>
                  <a:schemeClr val="tx1"/>
                </a:solidFill>
              </a:rPr>
            </a:br>
            <a:r>
              <a:rPr lang="ar-IQ" b="1" dirty="0">
                <a:solidFill>
                  <a:schemeClr val="tx1"/>
                </a:solidFill>
              </a:rPr>
              <a:t>وقْسْ وكاستفهامٍ النفيُ وقد ... يجوز نحوُ (فائزٌ أولوا الرَّشَد)</a:t>
            </a:r>
          </a:p>
        </p:txBody>
      </p:sp>
      <p:sp>
        <p:nvSpPr>
          <p:cNvPr id="3" name="عنصر نائب للمحتوى 2">
            <a:extLst>
              <a:ext uri="{FF2B5EF4-FFF2-40B4-BE49-F238E27FC236}">
                <a16:creationId xmlns:a16="http://schemas.microsoft.com/office/drawing/2014/main" id="{EF1AF80B-DD26-4FEA-89D1-267D6F221DEF}"/>
              </a:ext>
            </a:extLst>
          </p:cNvPr>
          <p:cNvSpPr>
            <a:spLocks noGrp="1"/>
          </p:cNvSpPr>
          <p:nvPr>
            <p:ph idx="1"/>
          </p:nvPr>
        </p:nvSpPr>
        <p:spPr>
          <a:xfrm>
            <a:off x="0" y="3428998"/>
            <a:ext cx="12191999" cy="3429001"/>
          </a:xfrm>
        </p:spPr>
        <p:txBody>
          <a:bodyPr>
            <a:normAutofit/>
          </a:bodyPr>
          <a:lstStyle/>
          <a:p>
            <a:pPr algn="just" rtl="1"/>
            <a:r>
              <a:rPr lang="ar-IQ" sz="3200" b="1" dirty="0">
                <a:solidFill>
                  <a:schemeClr val="tx1"/>
                </a:solidFill>
              </a:rPr>
              <a:t>الابتداء: هو تجريد ما يصح الإسناد إليه من العوامل اللفظية غير الزائدة والمبتدأ هو ذلك المجرد.</a:t>
            </a:r>
            <a:endParaRPr lang="ar-IQ" sz="3200" b="1" dirty="0"/>
          </a:p>
          <a:p>
            <a:pPr algn="just"/>
            <a:r>
              <a:rPr lang="ar-IQ" sz="3200" b="1" dirty="0">
                <a:solidFill>
                  <a:schemeClr val="tx1"/>
                </a:solidFill>
              </a:rPr>
              <a:t>ومن هذا المبتدأ ومن الخبر تتألف الجملة الاسمية، وتكون العلاقة بينهما هي الاسناد. ويسمى المبتدأ مسنداً إليه والخبر مسنداً، وكذلك يسمى المبتدأ محكوماً عليه، والخبر حكماً.  ونبدأ الكلام بالمبتدأ</a:t>
            </a:r>
          </a:p>
          <a:p>
            <a:pPr marL="36900" indent="0">
              <a:buNone/>
            </a:pPr>
            <a:endParaRPr lang="ar-IQ" dirty="0"/>
          </a:p>
        </p:txBody>
      </p:sp>
    </p:spTree>
    <p:extLst>
      <p:ext uri="{BB962C8B-B14F-4D97-AF65-F5344CB8AC3E}">
        <p14:creationId xmlns:p14="http://schemas.microsoft.com/office/powerpoint/2010/main" val="176695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E4F025-AD38-4BF8-9F5E-0F174080FE2F}"/>
              </a:ext>
            </a:extLst>
          </p:cNvPr>
          <p:cNvSpPr>
            <a:spLocks noGrp="1"/>
          </p:cNvSpPr>
          <p:nvPr>
            <p:ph type="title"/>
          </p:nvPr>
        </p:nvSpPr>
        <p:spPr>
          <a:xfrm>
            <a:off x="0" y="0"/>
            <a:ext cx="12191999" cy="900332"/>
          </a:xfrm>
          <a:solidFill>
            <a:schemeClr val="accent2">
              <a:lumMod val="60000"/>
              <a:lumOff val="40000"/>
            </a:schemeClr>
          </a:solidFill>
        </p:spPr>
        <p:txBody>
          <a:bodyPr/>
          <a:lstStyle/>
          <a:p>
            <a:pPr algn="r"/>
            <a:r>
              <a:rPr lang="ar-IQ" dirty="0"/>
              <a:t>                              </a:t>
            </a:r>
            <a:r>
              <a:rPr lang="ar-IQ" sz="4800" dirty="0">
                <a:solidFill>
                  <a:srgbClr val="7030A0"/>
                </a:solidFill>
              </a:rPr>
              <a:t>المبتدأ</a:t>
            </a:r>
          </a:p>
        </p:txBody>
      </p:sp>
      <p:sp>
        <p:nvSpPr>
          <p:cNvPr id="3" name="عنصر نائب للمحتوى 2">
            <a:extLst>
              <a:ext uri="{FF2B5EF4-FFF2-40B4-BE49-F238E27FC236}">
                <a16:creationId xmlns:a16="http://schemas.microsoft.com/office/drawing/2014/main" id="{A7D17769-3A17-4E82-A569-C0D9014CD1CB}"/>
              </a:ext>
            </a:extLst>
          </p:cNvPr>
          <p:cNvSpPr>
            <a:spLocks noGrp="1"/>
          </p:cNvSpPr>
          <p:nvPr>
            <p:ph idx="1"/>
          </p:nvPr>
        </p:nvSpPr>
        <p:spPr>
          <a:xfrm>
            <a:off x="0" y="900333"/>
            <a:ext cx="12191999" cy="5838092"/>
          </a:xfrm>
        </p:spPr>
        <p:txBody>
          <a:bodyPr>
            <a:normAutofit/>
          </a:bodyPr>
          <a:lstStyle/>
          <a:p>
            <a:endParaRPr lang="ar-IQ" sz="3200" b="1" dirty="0">
              <a:solidFill>
                <a:schemeClr val="tx1"/>
              </a:solidFill>
            </a:endParaRPr>
          </a:p>
          <a:p>
            <a:r>
              <a:rPr lang="ar-IQ" sz="3200" b="1" dirty="0">
                <a:solidFill>
                  <a:schemeClr val="tx1"/>
                </a:solidFill>
              </a:rPr>
              <a:t>فالمبتدأ إذن: هو الاسم المجرد عن العوامل اللفظية، غير المزيدة، مخبرًا عنه</a:t>
            </a:r>
            <a:r>
              <a:rPr lang="ar-IQ" sz="3200" b="1">
                <a:solidFill>
                  <a:schemeClr val="tx1"/>
                </a:solidFill>
              </a:rPr>
              <a:t>، أو وصفًا </a:t>
            </a:r>
            <a:r>
              <a:rPr lang="ar-IQ" sz="3200" b="1" dirty="0">
                <a:solidFill>
                  <a:schemeClr val="tx1"/>
                </a:solidFill>
              </a:rPr>
              <a:t>رافعًا </a:t>
            </a:r>
            <a:r>
              <a:rPr lang="ar-IQ" sz="3200" b="1" dirty="0" err="1">
                <a:solidFill>
                  <a:schemeClr val="tx1"/>
                </a:solidFill>
              </a:rPr>
              <a:t>لمكتفىً</a:t>
            </a:r>
            <a:r>
              <a:rPr lang="ar-IQ" sz="3200" b="1" dirty="0">
                <a:solidFill>
                  <a:schemeClr val="tx1"/>
                </a:solidFill>
              </a:rPr>
              <a:t> به.  زيد كاتب  أقائم الزيدان؟ - أمضروب الزيدان؟</a:t>
            </a:r>
          </a:p>
          <a:p>
            <a:r>
              <a:rPr lang="ar-IQ" sz="3200" b="1" dirty="0">
                <a:solidFill>
                  <a:schemeClr val="tx1"/>
                </a:solidFill>
              </a:rPr>
              <a:t>(الاسم) جنس للمبتدأ، يعم الصريح منه، والمؤول. {وأن تصوموا خير لكم}</a:t>
            </a:r>
          </a:p>
          <a:p>
            <a:r>
              <a:rPr lang="ar-IQ" sz="3200" b="1" dirty="0">
                <a:solidFill>
                  <a:schemeClr val="tx1"/>
                </a:solidFill>
              </a:rPr>
              <a:t>وقد وضح من ذلك أن </a:t>
            </a:r>
            <a:r>
              <a:rPr lang="ar-IQ" sz="3200" b="1" dirty="0"/>
              <a:t>المبتدأ على قسمين مبتدأ له خبر ومبتدأ له فاعل أو نائب فاعل سد مسد الخبر</a:t>
            </a:r>
          </a:p>
          <a:p>
            <a:r>
              <a:rPr lang="ar-IQ" sz="3200" b="1" dirty="0"/>
              <a:t>الأول</a:t>
            </a:r>
            <a:r>
              <a:rPr lang="ar-IQ" sz="3200" b="1" dirty="0">
                <a:sym typeface="Wingdings" panose="05000000000000000000" pitchFamily="2" charset="2"/>
              </a:rPr>
              <a:t>: (زيد قائم)</a:t>
            </a:r>
          </a:p>
          <a:p>
            <a:r>
              <a:rPr lang="ar-IQ" sz="3200" b="1" dirty="0">
                <a:sym typeface="Wingdings" panose="05000000000000000000" pitchFamily="2" charset="2"/>
              </a:rPr>
              <a:t>الثاني: (أناجحٌ الزيدان) وفيه تفصيل على النحو الآتي:</a:t>
            </a:r>
            <a:endParaRPr lang="ar-IQ" sz="3200" b="1" dirty="0"/>
          </a:p>
          <a:p>
            <a:endParaRPr lang="ar-IQ" sz="3200" b="1" dirty="0">
              <a:solidFill>
                <a:schemeClr val="tx1"/>
              </a:solidFill>
            </a:endParaRPr>
          </a:p>
        </p:txBody>
      </p:sp>
    </p:spTree>
    <p:extLst>
      <p:ext uri="{BB962C8B-B14F-4D97-AF65-F5344CB8AC3E}">
        <p14:creationId xmlns:p14="http://schemas.microsoft.com/office/powerpoint/2010/main" val="304292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EC8B794-0A38-44FB-8267-98992AA4D183}"/>
              </a:ext>
            </a:extLst>
          </p:cNvPr>
          <p:cNvSpPr>
            <a:spLocks noGrp="1"/>
          </p:cNvSpPr>
          <p:nvPr>
            <p:ph idx="1"/>
          </p:nvPr>
        </p:nvSpPr>
        <p:spPr>
          <a:xfrm>
            <a:off x="0" y="0"/>
            <a:ext cx="12191999" cy="6857999"/>
          </a:xfrm>
        </p:spPr>
        <p:txBody>
          <a:bodyPr/>
          <a:lstStyle/>
          <a:p>
            <a:pPr marL="36900" indent="0">
              <a:buNone/>
            </a:pPr>
            <a:r>
              <a:rPr lang="ar-IQ" sz="3600" b="1" dirty="0"/>
              <a:t>                     </a:t>
            </a:r>
            <a:r>
              <a:rPr lang="ar-IQ" sz="3600" b="1" dirty="0">
                <a:solidFill>
                  <a:srgbClr val="FF0000"/>
                </a:solidFill>
              </a:rPr>
              <a:t> </a:t>
            </a:r>
            <a:r>
              <a:rPr lang="ar-IQ" sz="4400" b="1" dirty="0">
                <a:solidFill>
                  <a:srgbClr val="FF0000"/>
                </a:solidFill>
              </a:rPr>
              <a:t>شرط كون المبتدأ له فاعل أو نائب فاعل :</a:t>
            </a:r>
          </a:p>
          <a:p>
            <a:pPr marL="36900" indent="0">
              <a:buNone/>
            </a:pPr>
            <a:r>
              <a:rPr lang="ar-IQ" sz="3600" b="1" dirty="0"/>
              <a:t>1- أن يكون المبتدأ وصفاً معتمداً على استفهام بحرف أو اسم، أو على نفي بحرف أو فعل أو اسم. مثل: (أقائمٌ الزيدان؟) (كيف جالسٌ العمران؟) (ما قائمٌ الزيدان) (ليس قائمٌ الزيدان) (غير قائم الزيدان ) ومن أمثلته في الشعر:</a:t>
            </a:r>
          </a:p>
          <a:p>
            <a:pPr marL="36900" indent="0">
              <a:buNone/>
            </a:pPr>
            <a:r>
              <a:rPr lang="ar-IQ" sz="3600" b="1" dirty="0"/>
              <a:t>          أقاطن قوم سلمى أم نووا ظعنًا ... إن يظعنوا فعجيبً عيش من قطنا</a:t>
            </a:r>
          </a:p>
          <a:p>
            <a:pPr marL="36900" indent="0">
              <a:buNone/>
            </a:pPr>
            <a:r>
              <a:rPr lang="ar-IQ" sz="3600" b="1" dirty="0"/>
              <a:t>               خليلي ما وافٍ بعهدي أنتما ... إذا لم تكونا لي على من أقاطع </a:t>
            </a:r>
          </a:p>
          <a:p>
            <a:pPr marL="36900" indent="0">
              <a:buNone/>
            </a:pPr>
            <a:r>
              <a:rPr lang="ar-IQ" sz="3600" b="1" dirty="0"/>
              <a:t>           غيرُ لاهٍ عداك فاطرحِ اللّهوَ  ... ولا </a:t>
            </a:r>
            <a:r>
              <a:rPr lang="ar-IQ" sz="3600" b="1" dirty="0" err="1"/>
              <a:t>تغتررْ</a:t>
            </a:r>
            <a:r>
              <a:rPr lang="ar-IQ" sz="3600" b="1" dirty="0"/>
              <a:t> بعارضِ سِلْمِ</a:t>
            </a:r>
          </a:p>
          <a:p>
            <a:pPr marL="36900" indent="0">
              <a:buNone/>
            </a:pPr>
            <a:r>
              <a:rPr lang="ar-IQ" sz="3600" b="1" dirty="0"/>
              <a:t>              غيرُ مأسوفٍ على زمنٍ ... ينقضي بالهمِ والحزنِ</a:t>
            </a:r>
          </a:p>
          <a:p>
            <a:pPr marL="36900" indent="0">
              <a:buNone/>
            </a:pPr>
            <a:r>
              <a:rPr lang="ar-IQ" sz="3600" b="1" dirty="0"/>
              <a:t> </a:t>
            </a:r>
            <a:endParaRPr lang="ar-IQ" dirty="0"/>
          </a:p>
        </p:txBody>
      </p:sp>
    </p:spTree>
    <p:extLst>
      <p:ext uri="{BB962C8B-B14F-4D97-AF65-F5344CB8AC3E}">
        <p14:creationId xmlns:p14="http://schemas.microsoft.com/office/powerpoint/2010/main" val="343626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B40FA6F-053C-4A68-8ECA-1B7CE9C4A9BB}"/>
              </a:ext>
            </a:extLst>
          </p:cNvPr>
          <p:cNvSpPr>
            <a:spLocks noGrp="1"/>
          </p:cNvSpPr>
          <p:nvPr>
            <p:ph idx="1"/>
          </p:nvPr>
        </p:nvSpPr>
        <p:spPr>
          <a:xfrm>
            <a:off x="0" y="0"/>
            <a:ext cx="12191999" cy="6857999"/>
          </a:xfrm>
          <a:solidFill>
            <a:srgbClr val="002060"/>
          </a:solidFill>
        </p:spPr>
        <p:txBody>
          <a:bodyPr/>
          <a:lstStyle/>
          <a:p>
            <a:pPr marL="36900" indent="0">
              <a:buNone/>
            </a:pPr>
            <a:endParaRPr lang="ar-IQ" sz="3600" b="1" dirty="0">
              <a:solidFill>
                <a:schemeClr val="tx1"/>
              </a:solidFill>
            </a:endParaRPr>
          </a:p>
          <a:p>
            <a:pPr marL="36900" indent="0">
              <a:buNone/>
            </a:pPr>
            <a:r>
              <a:rPr lang="ar-IQ" sz="3600" b="1" dirty="0">
                <a:solidFill>
                  <a:schemeClr val="tx1"/>
                </a:solidFill>
              </a:rPr>
              <a:t>وشرط الاعتماد هو شرط البصريين عدا الأخفش، أمّا الكوفيون ومعهم الأخفش فقد ذهبوا إلى عدم الاشتراط. فأجازوا (قائمٌ الزيدان) فيكون قائم مبتدأ والزيدان فاعل سد مسد الخبر.</a:t>
            </a:r>
          </a:p>
          <a:p>
            <a:pPr marL="36900" indent="0">
              <a:buNone/>
            </a:pPr>
            <a:r>
              <a:rPr lang="ar-IQ" sz="3600" b="1" dirty="0">
                <a:solidFill>
                  <a:schemeClr val="tx1"/>
                </a:solidFill>
              </a:rPr>
              <a:t>ومما ورد في الشعر</a:t>
            </a:r>
          </a:p>
          <a:p>
            <a:pPr marL="36900" indent="0">
              <a:buNone/>
            </a:pPr>
            <a:r>
              <a:rPr lang="ar-IQ" sz="3600" b="1" dirty="0">
                <a:solidFill>
                  <a:schemeClr val="tx1"/>
                </a:solidFill>
              </a:rPr>
              <a:t>            فخيرٌ نحنُ عند الناسِ منكمْ ... إذا الداعي </a:t>
            </a:r>
            <a:r>
              <a:rPr lang="ar-IQ" sz="3600" b="1" dirty="0" err="1">
                <a:solidFill>
                  <a:schemeClr val="tx1"/>
                </a:solidFill>
              </a:rPr>
              <a:t>المثوِّبُ</a:t>
            </a:r>
            <a:r>
              <a:rPr lang="ar-IQ" sz="3600" b="1" dirty="0">
                <a:solidFill>
                  <a:schemeClr val="tx1"/>
                </a:solidFill>
              </a:rPr>
              <a:t> قال: </a:t>
            </a:r>
            <a:r>
              <a:rPr lang="ar-IQ" sz="3600" b="1" dirty="0" err="1">
                <a:solidFill>
                  <a:schemeClr val="tx1"/>
                </a:solidFill>
              </a:rPr>
              <a:t>يالاَ</a:t>
            </a:r>
            <a:endParaRPr lang="ar-IQ" sz="3600" b="1" dirty="0">
              <a:solidFill>
                <a:schemeClr val="tx1"/>
              </a:solidFill>
            </a:endParaRPr>
          </a:p>
          <a:p>
            <a:pPr marL="36900" indent="0">
              <a:buNone/>
            </a:pPr>
            <a:r>
              <a:rPr lang="ar-IQ" sz="3600" b="1" dirty="0">
                <a:solidFill>
                  <a:schemeClr val="tx1"/>
                </a:solidFill>
              </a:rPr>
              <a:t>             خبيرٌ بنو لهبٍ فلا تكُ مُلغياً ... مَقالةَ لهبيٍ إذا الطيرُ مرتِ</a:t>
            </a:r>
          </a:p>
          <a:p>
            <a:pPr marL="36900" indent="0">
              <a:buNone/>
            </a:pPr>
            <a:r>
              <a:rPr lang="ar-IQ" sz="3600" b="1" dirty="0">
                <a:solidFill>
                  <a:schemeClr val="tx1"/>
                </a:solidFill>
              </a:rPr>
              <a:t>ويرى البصريون - ما عدا الاخفش - أن قوله " خبير " خبر مقدم، وقوله " بنو " مبتدأ مؤخر.</a:t>
            </a:r>
          </a:p>
          <a:p>
            <a:pPr marL="36900" indent="0">
              <a:buNone/>
            </a:pPr>
            <a:endParaRPr lang="ar-IQ" dirty="0"/>
          </a:p>
        </p:txBody>
      </p:sp>
    </p:spTree>
    <p:extLst>
      <p:ext uri="{BB962C8B-B14F-4D97-AF65-F5344CB8AC3E}">
        <p14:creationId xmlns:p14="http://schemas.microsoft.com/office/powerpoint/2010/main" val="118353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28885BB-34BB-448D-8E77-1A286DF59D59}"/>
              </a:ext>
            </a:extLst>
          </p:cNvPr>
          <p:cNvSpPr>
            <a:spLocks noGrp="1"/>
          </p:cNvSpPr>
          <p:nvPr>
            <p:ph idx="1"/>
          </p:nvPr>
        </p:nvSpPr>
        <p:spPr>
          <a:xfrm>
            <a:off x="0" y="0"/>
            <a:ext cx="12191999" cy="6857999"/>
          </a:xfrm>
          <a:solidFill>
            <a:schemeClr val="accent5">
              <a:lumMod val="40000"/>
              <a:lumOff val="60000"/>
            </a:schemeClr>
          </a:solidFill>
        </p:spPr>
        <p:txBody>
          <a:bodyPr>
            <a:normAutofit/>
          </a:bodyPr>
          <a:lstStyle/>
          <a:p>
            <a:pPr marL="36900" indent="0">
              <a:buNone/>
            </a:pPr>
            <a:r>
              <a:rPr lang="ar-IQ" dirty="0"/>
              <a:t>                                     </a:t>
            </a:r>
            <a:r>
              <a:rPr lang="ar-IQ" sz="4000" dirty="0">
                <a:solidFill>
                  <a:srgbClr val="00B0F0"/>
                </a:solidFill>
              </a:rPr>
              <a:t> </a:t>
            </a:r>
            <a:r>
              <a:rPr lang="ar-IQ" sz="4000" b="1" dirty="0">
                <a:solidFill>
                  <a:srgbClr val="00B0F0"/>
                </a:solidFill>
              </a:rPr>
              <a:t>شرط كون المبتدأ له فاعل أو نائب فاعل :</a:t>
            </a:r>
          </a:p>
          <a:p>
            <a:pPr marL="36900" indent="0">
              <a:buNone/>
            </a:pPr>
            <a:r>
              <a:rPr lang="ar-IQ" sz="4000" b="1" dirty="0">
                <a:solidFill>
                  <a:schemeClr val="bg1"/>
                </a:solidFill>
              </a:rPr>
              <a:t>2- أن يتم الكلام به، فإن لم يتم به الكلام لم يكن مبتدأ نحو أقائم أبواه زيد فزيد مبتدأ مؤخر وقائم خبر مقدم وأبواه فاعل بقائم. </a:t>
            </a:r>
          </a:p>
          <a:p>
            <a:pPr marL="36900" indent="0">
              <a:buNone/>
            </a:pPr>
            <a:r>
              <a:rPr lang="ar-IQ" sz="4000" b="1" dirty="0">
                <a:solidFill>
                  <a:schemeClr val="bg1"/>
                </a:solidFill>
              </a:rPr>
              <a:t>3- أن يكون المرفوع اسماً ظاهراً أو ضميراً بارزاً منفصلاً، مثل: (أقائم أنتما)، فلا يقال في (ما زيدٌ قائمٌ ولا قاعدٌ) إنّ قاعد مبتدأ والضمير المستتر فيه فاعل أغنى عن الخبر     أقائم الزيدان</a:t>
            </a:r>
          </a:p>
          <a:p>
            <a:pPr marL="36900" indent="0">
              <a:buNone/>
            </a:pPr>
            <a:r>
              <a:rPr lang="ar-IQ" sz="4000" b="1" dirty="0">
                <a:solidFill>
                  <a:schemeClr val="bg1"/>
                </a:solidFill>
              </a:rPr>
              <a:t>ملحوظة: إذا قيل: </a:t>
            </a:r>
            <a:r>
              <a:rPr lang="ar-IQ" sz="3600" b="1" dirty="0">
                <a:solidFill>
                  <a:schemeClr val="bg1"/>
                </a:solidFill>
              </a:rPr>
              <a:t>لمَ </a:t>
            </a:r>
            <a:r>
              <a:rPr lang="ar-IQ" sz="3600" b="1" dirty="0" err="1">
                <a:solidFill>
                  <a:schemeClr val="bg1"/>
                </a:solidFill>
              </a:rPr>
              <a:t>لم</a:t>
            </a:r>
            <a:r>
              <a:rPr lang="ar-IQ" sz="3600" b="1" dirty="0">
                <a:solidFill>
                  <a:schemeClr val="bg1"/>
                </a:solidFill>
              </a:rPr>
              <a:t> يُجعل الوصف في مثل هذه الأمثلة خبرًا مقدمًا، وما بعده مبتدأ؟ يُقال: لعدم المطابقة، فلو قيل: (أقائم زيد) لجاز أن يكون قائم خبراً مقدماً.</a:t>
            </a:r>
          </a:p>
          <a:p>
            <a:pPr marL="36900" indent="0">
              <a:buNone/>
            </a:pPr>
            <a:r>
              <a:rPr lang="ar-IQ" sz="3600" b="1" dirty="0">
                <a:solidFill>
                  <a:schemeClr val="bg1"/>
                </a:solidFill>
              </a:rPr>
              <a:t>وقد يكون جعل الوصف خبراً مقدماً واجباً كما سيأتي إن شاء الله.</a:t>
            </a:r>
            <a:endParaRPr lang="ar-IQ" sz="3600" dirty="0"/>
          </a:p>
        </p:txBody>
      </p:sp>
    </p:spTree>
    <p:extLst>
      <p:ext uri="{BB962C8B-B14F-4D97-AF65-F5344CB8AC3E}">
        <p14:creationId xmlns:p14="http://schemas.microsoft.com/office/powerpoint/2010/main" val="1914601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كمبيوتر لوحي باللمس">
  <a:themeElements>
    <a:clrScheme name="كمبيوتر لوحي باللمس">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كمبيوتر لوحي باللمس">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كمبيوتر لوحي باللمس">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كمبيوتر لوحي باللمس</Template>
  <TotalTime>594</TotalTime>
  <Words>504</Words>
  <Application>Microsoft Office PowerPoint</Application>
  <PresentationFormat>شاشة عريضة</PresentationFormat>
  <Paragraphs>28</Paragraphs>
  <Slides>5</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5</vt:i4>
      </vt:variant>
    </vt:vector>
  </HeadingPairs>
  <TitlesOfParts>
    <vt:vector size="8" baseType="lpstr">
      <vt:lpstr>Calisto MT</vt:lpstr>
      <vt:lpstr>Wingdings 2</vt:lpstr>
      <vt:lpstr>كمبيوتر لوحي باللمس</vt:lpstr>
      <vt:lpstr> الابتداء مبتدأ زيد وعاذر خبر ... إن قلت زيد عاذر من اعتذر وأولٌ مبتدأٌ والثاني ... فاعلٌ أغنى في (أسارٍ ذانِ؟) وقْسْ وكاستفهامٍ النفيُ وقد ... يجوز نحوُ (فائزٌ أولوا الرَّشَد)</vt:lpstr>
      <vt:lpstr>                              المبتدأ</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هيثم البصري</dc:creator>
  <cp:lastModifiedBy>هيثم البصري</cp:lastModifiedBy>
  <cp:revision>33</cp:revision>
  <dcterms:created xsi:type="dcterms:W3CDTF">2021-05-04T12:23:59Z</dcterms:created>
  <dcterms:modified xsi:type="dcterms:W3CDTF">2021-05-10T07:23:15Z</dcterms:modified>
</cp:coreProperties>
</file>